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09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CD1D0AD-30B7-433A-847F-BCA7A5A4BD8A}" type="datetimeFigureOut">
              <a:rPr lang="en-GB" smtClean="0"/>
              <a:t>04/09/2018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4A85EE-9A76-4FF6-B3B7-24D1CBD3DE22}" type="slidenum">
              <a:rPr lang="en-GB" smtClean="0"/>
              <a:t>‹#›</a:t>
            </a:fld>
            <a:endParaRPr lang="en-GB"/>
          </a:p>
        </p:txBody>
      </p:sp>
    </p:spTree>
    <p:extLst>
      <p:ext uri="{BB962C8B-B14F-4D97-AF65-F5344CB8AC3E}">
        <p14:creationId xmlns:p14="http://schemas.microsoft.com/office/powerpoint/2010/main" val="883915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D1D0AD-30B7-433A-847F-BCA7A5A4BD8A}" type="datetimeFigureOut">
              <a:rPr lang="en-GB" smtClean="0"/>
              <a:t>04/09/2018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4A85EE-9A76-4FF6-B3B7-24D1CBD3DE22}" type="slidenum">
              <a:rPr lang="en-GB" smtClean="0"/>
              <a:t>‹#›</a:t>
            </a:fld>
            <a:endParaRPr lang="en-GB"/>
          </a:p>
        </p:txBody>
      </p:sp>
    </p:spTree>
    <p:extLst>
      <p:ext uri="{BB962C8B-B14F-4D97-AF65-F5344CB8AC3E}">
        <p14:creationId xmlns:p14="http://schemas.microsoft.com/office/powerpoint/2010/main" val="1328353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D1D0AD-30B7-433A-847F-BCA7A5A4BD8A}" type="datetimeFigureOut">
              <a:rPr lang="en-GB" smtClean="0"/>
              <a:t>04/09/2018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4A85EE-9A76-4FF6-B3B7-24D1CBD3DE22}" type="slidenum">
              <a:rPr lang="en-GB" smtClean="0"/>
              <a:t>‹#›</a:t>
            </a:fld>
            <a:endParaRPr lang="en-GB"/>
          </a:p>
        </p:txBody>
      </p:sp>
    </p:spTree>
    <p:extLst>
      <p:ext uri="{BB962C8B-B14F-4D97-AF65-F5344CB8AC3E}">
        <p14:creationId xmlns:p14="http://schemas.microsoft.com/office/powerpoint/2010/main" val="2074515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CD1D0AD-30B7-433A-847F-BCA7A5A4BD8A}" type="datetimeFigureOut">
              <a:rPr lang="en-GB" smtClean="0"/>
              <a:t>04/09/2018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4A85EE-9A76-4FF6-B3B7-24D1CBD3DE22}" type="slidenum">
              <a:rPr lang="en-GB" smtClean="0"/>
              <a:t>‹#›</a:t>
            </a:fld>
            <a:endParaRPr lang="en-GB"/>
          </a:p>
        </p:txBody>
      </p:sp>
    </p:spTree>
    <p:extLst>
      <p:ext uri="{BB962C8B-B14F-4D97-AF65-F5344CB8AC3E}">
        <p14:creationId xmlns:p14="http://schemas.microsoft.com/office/powerpoint/2010/main" val="127697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D1D0AD-30B7-433A-847F-BCA7A5A4BD8A}" type="datetimeFigureOut">
              <a:rPr lang="en-GB" smtClean="0"/>
              <a:t>04/09/2018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24A85EE-9A76-4FF6-B3B7-24D1CBD3DE22}" type="slidenum">
              <a:rPr lang="en-GB" smtClean="0"/>
              <a:t>‹#›</a:t>
            </a:fld>
            <a:endParaRPr lang="en-GB"/>
          </a:p>
        </p:txBody>
      </p:sp>
    </p:spTree>
    <p:extLst>
      <p:ext uri="{BB962C8B-B14F-4D97-AF65-F5344CB8AC3E}">
        <p14:creationId xmlns:p14="http://schemas.microsoft.com/office/powerpoint/2010/main" val="4276271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CD1D0AD-30B7-433A-847F-BCA7A5A4BD8A}" type="datetimeFigureOut">
              <a:rPr lang="en-GB" smtClean="0"/>
              <a:t>04/09/2018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4A85EE-9A76-4FF6-B3B7-24D1CBD3DE22}" type="slidenum">
              <a:rPr lang="en-GB" smtClean="0"/>
              <a:t>‹#›</a:t>
            </a:fld>
            <a:endParaRPr lang="en-GB"/>
          </a:p>
        </p:txBody>
      </p:sp>
    </p:spTree>
    <p:extLst>
      <p:ext uri="{BB962C8B-B14F-4D97-AF65-F5344CB8AC3E}">
        <p14:creationId xmlns:p14="http://schemas.microsoft.com/office/powerpoint/2010/main" val="1121187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CD1D0AD-30B7-433A-847F-BCA7A5A4BD8A}" type="datetimeFigureOut">
              <a:rPr lang="en-GB" smtClean="0"/>
              <a:t>04/09/2018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24A85EE-9A76-4FF6-B3B7-24D1CBD3DE22}" type="slidenum">
              <a:rPr lang="en-GB" smtClean="0"/>
              <a:t>‹#›</a:t>
            </a:fld>
            <a:endParaRPr lang="en-GB"/>
          </a:p>
        </p:txBody>
      </p:sp>
    </p:spTree>
    <p:extLst>
      <p:ext uri="{BB962C8B-B14F-4D97-AF65-F5344CB8AC3E}">
        <p14:creationId xmlns:p14="http://schemas.microsoft.com/office/powerpoint/2010/main" val="1817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CD1D0AD-30B7-433A-847F-BCA7A5A4BD8A}" type="datetimeFigureOut">
              <a:rPr lang="en-GB" smtClean="0"/>
              <a:t>04/09/2018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24A85EE-9A76-4FF6-B3B7-24D1CBD3DE22}" type="slidenum">
              <a:rPr lang="en-GB" smtClean="0"/>
              <a:t>‹#›</a:t>
            </a:fld>
            <a:endParaRPr lang="en-GB"/>
          </a:p>
        </p:txBody>
      </p:sp>
    </p:spTree>
    <p:extLst>
      <p:ext uri="{BB962C8B-B14F-4D97-AF65-F5344CB8AC3E}">
        <p14:creationId xmlns:p14="http://schemas.microsoft.com/office/powerpoint/2010/main" val="3284430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D1D0AD-30B7-433A-847F-BCA7A5A4BD8A}" type="datetimeFigureOut">
              <a:rPr lang="en-GB" smtClean="0"/>
              <a:t>04/09/2018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24A85EE-9A76-4FF6-B3B7-24D1CBD3DE22}" type="slidenum">
              <a:rPr lang="en-GB" smtClean="0"/>
              <a:t>‹#›</a:t>
            </a:fld>
            <a:endParaRPr lang="en-GB"/>
          </a:p>
        </p:txBody>
      </p:sp>
    </p:spTree>
    <p:extLst>
      <p:ext uri="{BB962C8B-B14F-4D97-AF65-F5344CB8AC3E}">
        <p14:creationId xmlns:p14="http://schemas.microsoft.com/office/powerpoint/2010/main" val="3994820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D1D0AD-30B7-433A-847F-BCA7A5A4BD8A}" type="datetimeFigureOut">
              <a:rPr lang="en-GB" smtClean="0"/>
              <a:t>04/09/2018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4A85EE-9A76-4FF6-B3B7-24D1CBD3DE22}" type="slidenum">
              <a:rPr lang="en-GB" smtClean="0"/>
              <a:t>‹#›</a:t>
            </a:fld>
            <a:endParaRPr lang="en-GB"/>
          </a:p>
        </p:txBody>
      </p:sp>
    </p:spTree>
    <p:extLst>
      <p:ext uri="{BB962C8B-B14F-4D97-AF65-F5344CB8AC3E}">
        <p14:creationId xmlns:p14="http://schemas.microsoft.com/office/powerpoint/2010/main" val="3085618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D1D0AD-30B7-433A-847F-BCA7A5A4BD8A}" type="datetimeFigureOut">
              <a:rPr lang="en-GB" smtClean="0"/>
              <a:t>04/09/2018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24A85EE-9A76-4FF6-B3B7-24D1CBD3DE22}" type="slidenum">
              <a:rPr lang="en-GB" smtClean="0"/>
              <a:t>‹#›</a:t>
            </a:fld>
            <a:endParaRPr lang="en-GB"/>
          </a:p>
        </p:txBody>
      </p:sp>
    </p:spTree>
    <p:extLst>
      <p:ext uri="{BB962C8B-B14F-4D97-AF65-F5344CB8AC3E}">
        <p14:creationId xmlns:p14="http://schemas.microsoft.com/office/powerpoint/2010/main" val="213899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D1D0AD-30B7-433A-847F-BCA7A5A4BD8A}" type="datetimeFigureOut">
              <a:rPr lang="en-GB" smtClean="0"/>
              <a:t>04/09/2018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4A85EE-9A76-4FF6-B3B7-24D1CBD3DE22}" type="slidenum">
              <a:rPr lang="en-GB" smtClean="0"/>
              <a:t>‹#›</a:t>
            </a:fld>
            <a:endParaRPr lang="en-GB"/>
          </a:p>
        </p:txBody>
      </p:sp>
    </p:spTree>
    <p:extLst>
      <p:ext uri="{BB962C8B-B14F-4D97-AF65-F5344CB8AC3E}">
        <p14:creationId xmlns:p14="http://schemas.microsoft.com/office/powerpoint/2010/main" val="1033197019"/>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aimhill@aberdeencity.gov.uk" TargetMode="External"/><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hyperlink" Target="mailto:kaimhill@aberdeencity.gov.u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508104" y="0"/>
            <a:ext cx="3623280" cy="2867918"/>
          </a:xfrm>
        </p:spPr>
        <p:txBody>
          <a:bodyPr>
            <a:normAutofit/>
          </a:bodyPr>
          <a:lstStyle/>
          <a:p>
            <a:pPr algn="just"/>
            <a:r>
              <a:rPr lang="en-GB" sz="1200" i="1" dirty="0" smtClean="0"/>
              <a:t/>
            </a:r>
            <a:br>
              <a:rPr lang="en-GB" sz="1200" i="1" dirty="0" smtClean="0"/>
            </a:br>
            <a:r>
              <a:rPr lang="en-GB" sz="1200" i="1" dirty="0"/>
              <a:t/>
            </a:r>
            <a:br>
              <a:rPr lang="en-GB" sz="1200" i="1" dirty="0"/>
            </a:br>
            <a:endParaRPr lang="en-GB" sz="1200" i="1" dirty="0"/>
          </a:p>
        </p:txBody>
      </p:sp>
      <p:sp>
        <p:nvSpPr>
          <p:cNvPr id="5" name="Content Placeholder 4"/>
          <p:cNvSpPr>
            <a:spLocks noGrp="1"/>
          </p:cNvSpPr>
          <p:nvPr>
            <p:ph idx="1"/>
          </p:nvPr>
        </p:nvSpPr>
        <p:spPr>
          <a:xfrm>
            <a:off x="-9108" y="1124744"/>
            <a:ext cx="4563968" cy="4752528"/>
          </a:xfrm>
        </p:spPr>
        <p:txBody>
          <a:bodyPr>
            <a:normAutofit/>
          </a:bodyPr>
          <a:lstStyle/>
          <a:p>
            <a:pPr lvl="0"/>
            <a:endParaRPr lang="en-GB" sz="1400" dirty="0" smtClean="0"/>
          </a:p>
          <a:p>
            <a:pPr lvl="0"/>
            <a:endParaRPr lang="en-GB" sz="1400" dirty="0"/>
          </a:p>
          <a:p>
            <a:endParaRPr lang="en-GB" sz="1400" b="1" dirty="0" smtClean="0"/>
          </a:p>
          <a:p>
            <a:endParaRPr lang="en-GB" sz="1400" b="1" dirty="0" smtClean="0"/>
          </a:p>
          <a:p>
            <a:endParaRPr lang="en-GB" sz="1200" dirty="0" smtClean="0"/>
          </a:p>
        </p:txBody>
      </p:sp>
      <p:sp>
        <p:nvSpPr>
          <p:cNvPr id="6" name="Text Placeholder 5"/>
          <p:cNvSpPr>
            <a:spLocks noGrp="1"/>
          </p:cNvSpPr>
          <p:nvPr>
            <p:ph type="body" sz="half" idx="2"/>
          </p:nvPr>
        </p:nvSpPr>
        <p:spPr>
          <a:xfrm>
            <a:off x="0" y="1080190"/>
            <a:ext cx="9144000" cy="5085114"/>
          </a:xfrm>
        </p:spPr>
        <p:txBody>
          <a:bodyPr>
            <a:normAutofit fontScale="55000" lnSpcReduction="20000"/>
          </a:bodyPr>
          <a:lstStyle/>
          <a:p>
            <a:pPr algn="ctr"/>
            <a:r>
              <a:rPr lang="en-GB" sz="3600" b="1" dirty="0" smtClean="0"/>
              <a:t>School Improvement Priorities 2018-2019 </a:t>
            </a:r>
          </a:p>
          <a:p>
            <a:pPr algn="ctr"/>
            <a:endParaRPr lang="en-GB" sz="1800" b="1" dirty="0"/>
          </a:p>
          <a:p>
            <a:r>
              <a:rPr lang="en-GB" sz="2500" b="1" u="sng" dirty="0" smtClean="0">
                <a:solidFill>
                  <a:srgbClr val="000000"/>
                </a:solidFill>
                <a:ea typeface="Calibri"/>
              </a:rPr>
              <a:t>National Improvement Framework Priority </a:t>
            </a:r>
            <a:r>
              <a:rPr lang="en-GB" sz="2500" b="1" u="sng" dirty="0">
                <a:solidFill>
                  <a:srgbClr val="000000"/>
                </a:solidFill>
                <a:ea typeface="Calibri"/>
              </a:rPr>
              <a:t>1: </a:t>
            </a:r>
            <a:r>
              <a:rPr lang="en-GB" sz="2500" b="1" u="sng" dirty="0" smtClean="0">
                <a:solidFill>
                  <a:srgbClr val="000000"/>
                </a:solidFill>
                <a:ea typeface="Calibri"/>
                <a:cs typeface="LIAFD P+ Clan"/>
              </a:rPr>
              <a:t>Improvement </a:t>
            </a:r>
            <a:r>
              <a:rPr lang="en-GB" sz="2500" b="1" u="sng" dirty="0">
                <a:solidFill>
                  <a:srgbClr val="000000"/>
                </a:solidFill>
                <a:ea typeface="Calibri"/>
                <a:cs typeface="LIAFD P+ Clan"/>
              </a:rPr>
              <a:t>in attainment, particularly </a:t>
            </a:r>
            <a:r>
              <a:rPr lang="en-GB" sz="2500" b="1" u="sng" dirty="0" smtClean="0">
                <a:solidFill>
                  <a:srgbClr val="000000"/>
                </a:solidFill>
                <a:ea typeface="Calibri"/>
                <a:cs typeface="LIAFD P+ Clan"/>
              </a:rPr>
              <a:t>in </a:t>
            </a:r>
            <a:r>
              <a:rPr lang="en-GB" sz="2500" b="1" u="sng" dirty="0">
                <a:solidFill>
                  <a:srgbClr val="000000"/>
                </a:solidFill>
                <a:ea typeface="Calibri"/>
                <a:cs typeface="LIAFD P+ Clan"/>
              </a:rPr>
              <a:t>literacy and </a:t>
            </a:r>
            <a:r>
              <a:rPr lang="en-GB" sz="2500" b="1" u="sng" dirty="0" smtClean="0">
                <a:solidFill>
                  <a:srgbClr val="000000"/>
                </a:solidFill>
                <a:ea typeface="Calibri"/>
                <a:cs typeface="LIAFD P+ Clan"/>
              </a:rPr>
              <a:t>numeracy</a:t>
            </a:r>
          </a:p>
          <a:p>
            <a:pPr marL="342900" indent="-342900">
              <a:buFont typeface="Wingdings" panose="05000000000000000000" pitchFamily="2" charset="2"/>
              <a:buChar char="ü"/>
            </a:pPr>
            <a:r>
              <a:rPr lang="en-GB" sz="2500" dirty="0" smtClean="0">
                <a:solidFill>
                  <a:srgbClr val="000000"/>
                </a:solidFill>
                <a:ea typeface="Calibri"/>
                <a:cs typeface="LIAFD P+ Clan"/>
              </a:rPr>
              <a:t> By </a:t>
            </a:r>
            <a:r>
              <a:rPr lang="en-GB" sz="2500" dirty="0">
                <a:solidFill>
                  <a:srgbClr val="000000"/>
                </a:solidFill>
                <a:ea typeface="Calibri"/>
                <a:cs typeface="LIAFD P+ Clan"/>
              </a:rPr>
              <a:t>June 2019, all staff will have increased confidence and working knowledge of literacy progressions to inform moderation and professional judgement of levels.</a:t>
            </a:r>
          </a:p>
          <a:p>
            <a:pPr marL="342900" indent="-342900">
              <a:buFont typeface="Wingdings" panose="05000000000000000000" pitchFamily="2" charset="2"/>
              <a:buChar char="ü"/>
            </a:pPr>
            <a:r>
              <a:rPr lang="en-GB" sz="2500" dirty="0" smtClean="0">
                <a:solidFill>
                  <a:srgbClr val="000000"/>
                </a:solidFill>
                <a:ea typeface="Calibri"/>
                <a:cs typeface="LIAFD P+ Clan"/>
              </a:rPr>
              <a:t>By </a:t>
            </a:r>
            <a:r>
              <a:rPr lang="en-GB" sz="2500" dirty="0">
                <a:solidFill>
                  <a:srgbClr val="000000"/>
                </a:solidFill>
                <a:ea typeface="Calibri"/>
                <a:cs typeface="LIAFD P+ Clan"/>
              </a:rPr>
              <a:t>June </a:t>
            </a:r>
            <a:r>
              <a:rPr lang="en-GB" sz="2500" dirty="0" smtClean="0">
                <a:solidFill>
                  <a:srgbClr val="000000"/>
                </a:solidFill>
                <a:ea typeface="Calibri"/>
                <a:cs typeface="LIAFD P+ Clan"/>
              </a:rPr>
              <a:t>2019 In </a:t>
            </a:r>
            <a:r>
              <a:rPr lang="en-GB" sz="2500" dirty="0">
                <a:solidFill>
                  <a:srgbClr val="000000"/>
                </a:solidFill>
                <a:ea typeface="Calibri"/>
                <a:cs typeface="LIAFD P+ Clan"/>
              </a:rPr>
              <a:t>listening and talking, all pupils will make progress with attainment in </a:t>
            </a:r>
            <a:r>
              <a:rPr lang="en-GB" sz="2500" dirty="0" smtClean="0">
                <a:solidFill>
                  <a:srgbClr val="000000"/>
                </a:solidFill>
                <a:ea typeface="Calibri"/>
                <a:cs typeface="LIAFD P+ Clan"/>
              </a:rPr>
              <a:t>P1, P4 and P7 reaching </a:t>
            </a:r>
            <a:r>
              <a:rPr lang="en-GB" sz="2500" dirty="0">
                <a:solidFill>
                  <a:srgbClr val="000000"/>
                </a:solidFill>
                <a:ea typeface="Calibri"/>
                <a:cs typeface="LIAFD P+ Clan"/>
              </a:rPr>
              <a:t>at least 85% </a:t>
            </a:r>
            <a:r>
              <a:rPr lang="en-GB" sz="2500" dirty="0" smtClean="0">
                <a:solidFill>
                  <a:srgbClr val="000000"/>
                </a:solidFill>
                <a:ea typeface="Calibri"/>
                <a:cs typeface="LIAFD P+ Clan"/>
              </a:rPr>
              <a:t>In </a:t>
            </a:r>
            <a:r>
              <a:rPr lang="en-GB" sz="2500" dirty="0">
                <a:solidFill>
                  <a:srgbClr val="000000"/>
                </a:solidFill>
                <a:ea typeface="Calibri"/>
                <a:cs typeface="LIAFD P+ Clan"/>
              </a:rPr>
              <a:t>reading, all pupils will make progress with attainment: P1 at least 85%, P4 at least 80% and P7 at least 75% by June 2019. </a:t>
            </a:r>
          </a:p>
          <a:p>
            <a:pPr marL="342900" indent="-342900">
              <a:buFont typeface="Wingdings" panose="05000000000000000000" pitchFamily="2" charset="2"/>
              <a:buChar char="ü"/>
            </a:pPr>
            <a:r>
              <a:rPr lang="en-GB" sz="2500" dirty="0" smtClean="0">
                <a:solidFill>
                  <a:srgbClr val="000000"/>
                </a:solidFill>
                <a:ea typeface="Calibri"/>
                <a:cs typeface="LIAFD P+ Clan"/>
              </a:rPr>
              <a:t> In </a:t>
            </a:r>
            <a:r>
              <a:rPr lang="en-GB" sz="2500" dirty="0">
                <a:solidFill>
                  <a:srgbClr val="000000"/>
                </a:solidFill>
                <a:ea typeface="Calibri"/>
                <a:cs typeface="LIAFD P+ Clan"/>
              </a:rPr>
              <a:t>writing, all pupils will make progress in levels of attainment:  P1 and P4 at least 80% and P7 reaching at least 75% by June 2019</a:t>
            </a:r>
            <a:r>
              <a:rPr lang="en-GB" sz="2500" dirty="0" smtClean="0">
                <a:solidFill>
                  <a:srgbClr val="000000"/>
                </a:solidFill>
                <a:ea typeface="Calibri"/>
                <a:cs typeface="LIAFD P+ Clan"/>
              </a:rPr>
              <a:t>.</a:t>
            </a:r>
          </a:p>
          <a:p>
            <a:r>
              <a:rPr lang="en-GB" sz="2000" dirty="0" smtClean="0">
                <a:solidFill>
                  <a:srgbClr val="FF0000"/>
                </a:solidFill>
                <a:ea typeface="Calibri"/>
                <a:cs typeface="LIAFD P+ Clan"/>
              </a:rPr>
              <a:t>	</a:t>
            </a:r>
            <a:r>
              <a:rPr lang="en-GB" sz="2000" b="1" dirty="0" smtClean="0">
                <a:solidFill>
                  <a:srgbClr val="FF0000"/>
                </a:solidFill>
                <a:ea typeface="Calibri"/>
                <a:cs typeface="LIAFD P+ Clan"/>
              </a:rPr>
              <a:t>BENCHMARKS		MODERATION		ASSESSMENT		PROGRESSIONS		RESEARCH</a:t>
            </a:r>
          </a:p>
          <a:p>
            <a:endParaRPr lang="en-GB" sz="2000" dirty="0" smtClean="0">
              <a:solidFill>
                <a:srgbClr val="000000"/>
              </a:solidFill>
              <a:ea typeface="Calibri"/>
              <a:cs typeface="LIAFD P+ Clan"/>
            </a:endParaRPr>
          </a:p>
          <a:p>
            <a:r>
              <a:rPr lang="en-GB" sz="2800" b="1" u="sng" dirty="0">
                <a:solidFill>
                  <a:srgbClr val="000000"/>
                </a:solidFill>
                <a:ea typeface="Calibri"/>
              </a:rPr>
              <a:t>National Improvement Framework </a:t>
            </a:r>
            <a:r>
              <a:rPr lang="en-GB" sz="2600" b="1" u="sng" dirty="0" smtClean="0"/>
              <a:t>Priority </a:t>
            </a:r>
            <a:r>
              <a:rPr lang="en-GB" sz="2600" b="1" u="sng" dirty="0"/>
              <a:t>2:   </a:t>
            </a:r>
            <a:r>
              <a:rPr lang="en-GB" sz="2600" b="1" u="sng" dirty="0" smtClean="0"/>
              <a:t>Closing </a:t>
            </a:r>
            <a:r>
              <a:rPr lang="en-GB" sz="2600" b="1" u="sng" dirty="0"/>
              <a:t>the attainment gap between the most and least disadvantaged children in Kaimhill </a:t>
            </a:r>
            <a:r>
              <a:rPr lang="en-GB" sz="2600" b="1" u="sng" dirty="0" smtClean="0"/>
              <a:t>School </a:t>
            </a:r>
          </a:p>
          <a:p>
            <a:pPr marL="342900" indent="-342900">
              <a:buFont typeface="Wingdings" panose="05000000000000000000" pitchFamily="2" charset="2"/>
              <a:buChar char="ü"/>
            </a:pPr>
            <a:r>
              <a:rPr lang="en-GB" sz="2500" dirty="0" smtClean="0"/>
              <a:t> By </a:t>
            </a:r>
            <a:r>
              <a:rPr lang="en-GB" sz="2500" dirty="0"/>
              <a:t>June 2019, staff will have increased understanding and confidence of Outcomes and Measures relating to the range of interventions in place. </a:t>
            </a:r>
          </a:p>
          <a:p>
            <a:pPr marL="342900" indent="-342900">
              <a:buFont typeface="Wingdings" panose="05000000000000000000" pitchFamily="2" charset="2"/>
              <a:buChar char="ü"/>
            </a:pPr>
            <a:r>
              <a:rPr lang="en-GB" sz="2500" dirty="0" smtClean="0"/>
              <a:t>Targeted </a:t>
            </a:r>
            <a:r>
              <a:rPr lang="en-GB" sz="2500" dirty="0"/>
              <a:t>pupils and families are engaging with the Barnardos worker and increasingly able to talk positively about their school experiences. Scaling techniques used by Barnardos worker, including Leuven Scale, evidence improvements in Attainment; Attendance; Inclusion / Exclusion; Engagement; Participation as relevant by June 2019. </a:t>
            </a:r>
          </a:p>
          <a:p>
            <a:pPr marL="342900" indent="-342900">
              <a:buFont typeface="Wingdings" panose="05000000000000000000" pitchFamily="2" charset="2"/>
              <a:buChar char="ü"/>
            </a:pPr>
            <a:r>
              <a:rPr lang="en-GB" sz="2500" dirty="0" smtClean="0"/>
              <a:t> All </a:t>
            </a:r>
            <a:r>
              <a:rPr lang="en-GB" sz="2500" dirty="0"/>
              <a:t>children have increased leadership, ownership and responsibility in planning their learning, including setting success criteria, and next steps in their learning. </a:t>
            </a:r>
          </a:p>
          <a:p>
            <a:pPr marL="342900" indent="-342900">
              <a:buFont typeface="Wingdings" panose="05000000000000000000" pitchFamily="2" charset="2"/>
              <a:buChar char="ü"/>
            </a:pPr>
            <a:r>
              <a:rPr lang="en-GB" sz="2500" dirty="0" smtClean="0"/>
              <a:t>In </a:t>
            </a:r>
            <a:r>
              <a:rPr lang="en-GB" sz="2500" dirty="0"/>
              <a:t>Reading, the targeted group of pupils make progress towards achieving expected Tools for Reading benchmarks for First and Second Level by June 2019.</a:t>
            </a:r>
          </a:p>
          <a:p>
            <a:pPr marL="342900" indent="-342900">
              <a:buFont typeface="Wingdings" panose="05000000000000000000" pitchFamily="2" charset="2"/>
              <a:buChar char="ü"/>
            </a:pPr>
            <a:r>
              <a:rPr lang="en-GB" sz="2500" dirty="0" smtClean="0"/>
              <a:t>In </a:t>
            </a:r>
            <a:r>
              <a:rPr lang="en-GB" sz="2500" dirty="0"/>
              <a:t>Numeracy, the targeted group of pupils make progress towards achieving expected benchmarks for </a:t>
            </a:r>
            <a:r>
              <a:rPr lang="en-GB" sz="2500" dirty="0" smtClean="0"/>
              <a:t>1</a:t>
            </a:r>
            <a:r>
              <a:rPr lang="en-GB" sz="2500" baseline="30000" dirty="0" smtClean="0"/>
              <a:t>st</a:t>
            </a:r>
            <a:r>
              <a:rPr lang="en-GB" sz="2500" dirty="0" smtClean="0"/>
              <a:t> and 2</a:t>
            </a:r>
            <a:r>
              <a:rPr lang="en-GB" sz="2500" baseline="30000" dirty="0" smtClean="0"/>
              <a:t>nd</a:t>
            </a:r>
            <a:r>
              <a:rPr lang="en-GB" sz="2500" dirty="0" smtClean="0"/>
              <a:t> Level</a:t>
            </a:r>
            <a:endParaRPr lang="en-GB" sz="2500" dirty="0" smtClean="0"/>
          </a:p>
          <a:p>
            <a:pPr marL="342900" indent="-342900">
              <a:buFont typeface="Wingdings" panose="05000000000000000000" pitchFamily="2" charset="2"/>
              <a:buChar char="ü"/>
            </a:pPr>
            <a:endParaRPr lang="en-GB" sz="2500" dirty="0">
              <a:solidFill>
                <a:srgbClr val="FF0000"/>
              </a:solidFill>
              <a:ea typeface="Calibri"/>
              <a:cs typeface="LIAFD P+ Clan"/>
            </a:endParaRPr>
          </a:p>
          <a:p>
            <a:r>
              <a:rPr lang="en-GB" sz="2000" b="1" dirty="0" smtClean="0">
                <a:solidFill>
                  <a:srgbClr val="FF0000"/>
                </a:solidFill>
                <a:ea typeface="Calibri"/>
                <a:cs typeface="LIAFD P+ Clan"/>
              </a:rPr>
              <a:t>BARNARDO’S		VISIBLE LEARNING	GROWTH MINDSET	TARGETED  INTERVENTIONS 	                   AifL</a:t>
            </a:r>
            <a:r>
              <a:rPr lang="en-GB" sz="2000" dirty="0" smtClean="0">
                <a:solidFill>
                  <a:srgbClr val="FF0000"/>
                </a:solidFill>
                <a:ea typeface="Calibri"/>
                <a:cs typeface="LIAFD P+ Clan"/>
              </a:rPr>
              <a:t>	</a:t>
            </a:r>
            <a:endParaRPr lang="en-GB" sz="2500" dirty="0" smtClean="0"/>
          </a:p>
          <a:p>
            <a:pPr marL="342900" indent="-342900">
              <a:buFont typeface="Wingdings" panose="05000000000000000000" pitchFamily="2" charset="2"/>
              <a:buChar char="ü"/>
            </a:pPr>
            <a:endParaRPr lang="en-GB" sz="2500" dirty="0"/>
          </a:p>
          <a:p>
            <a:endParaRPr lang="en-GB" u="sng" dirty="0"/>
          </a:p>
        </p:txBody>
      </p:sp>
      <p:pic>
        <p:nvPicPr>
          <p:cNvPr id="1026" name="Picture 2" descr="C:\Users\SWebster\Desktop\School Badge.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54414" y="216094"/>
            <a:ext cx="1075201" cy="86409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420678" y="6302374"/>
            <a:ext cx="8496944" cy="461665"/>
          </a:xfrm>
          <a:prstGeom prst="rect">
            <a:avLst/>
          </a:prstGeom>
          <a:noFill/>
        </p:spPr>
        <p:txBody>
          <a:bodyPr wrap="square" rtlCol="0">
            <a:spAutoFit/>
          </a:bodyPr>
          <a:lstStyle/>
          <a:p>
            <a:pPr algn="ctr"/>
            <a:r>
              <a:rPr lang="en-GB" sz="1200" b="1" dirty="0" smtClean="0"/>
              <a:t>If you have any questions please contact the school by email on </a:t>
            </a:r>
            <a:r>
              <a:rPr lang="en-GB" sz="1200" b="1" dirty="0" smtClean="0">
                <a:hlinkClick r:id="rId3"/>
              </a:rPr>
              <a:t>kaimhill@aberdeencity.gov.uk</a:t>
            </a:r>
            <a:r>
              <a:rPr lang="en-GB" sz="1200" b="1" dirty="0"/>
              <a:t> </a:t>
            </a:r>
            <a:r>
              <a:rPr lang="en-GB" sz="1200" b="1" dirty="0" smtClean="0"/>
              <a:t>or telephone</a:t>
            </a:r>
            <a:r>
              <a:rPr lang="en-GB" sz="1200" b="1" dirty="0"/>
              <a:t> </a:t>
            </a:r>
            <a:r>
              <a:rPr lang="en-GB" sz="1200" b="1" dirty="0" smtClean="0"/>
              <a:t>01224 498150</a:t>
            </a:r>
          </a:p>
          <a:p>
            <a:pPr algn="ctr"/>
            <a:r>
              <a:rPr lang="en-GB" sz="1200" b="1" dirty="0" smtClean="0"/>
              <a:t>Follow us on twitter at @</a:t>
            </a:r>
            <a:r>
              <a:rPr lang="en-GB" sz="1200" b="1" dirty="0" err="1" smtClean="0"/>
              <a:t>KaimhillSch</a:t>
            </a:r>
            <a:endParaRPr lang="en-GB" sz="1200" b="1" dirty="0"/>
          </a:p>
        </p:txBody>
      </p:sp>
      <p:sp>
        <p:nvSpPr>
          <p:cNvPr id="8" name="TextBox 7"/>
          <p:cNvSpPr txBox="1"/>
          <p:nvPr/>
        </p:nvSpPr>
        <p:spPr>
          <a:xfrm>
            <a:off x="208112" y="188640"/>
            <a:ext cx="7388224" cy="954107"/>
          </a:xfrm>
          <a:prstGeom prst="rect">
            <a:avLst/>
          </a:prstGeom>
          <a:noFill/>
        </p:spPr>
        <p:txBody>
          <a:bodyPr wrap="square" rtlCol="0">
            <a:spAutoFit/>
          </a:bodyPr>
          <a:lstStyle/>
          <a:p>
            <a:pPr algn="just"/>
            <a:r>
              <a:rPr lang="en-GB" sz="1400" b="1" i="1" dirty="0" smtClean="0">
                <a:latin typeface="+mj-lt"/>
              </a:rPr>
              <a:t>Our Vision </a:t>
            </a:r>
            <a:r>
              <a:rPr lang="en-GB" sz="1400" i="1" dirty="0" smtClean="0">
                <a:latin typeface="+mj-lt"/>
              </a:rPr>
              <a:t>“At </a:t>
            </a:r>
            <a:r>
              <a:rPr lang="en-GB" sz="1400" i="1" dirty="0">
                <a:latin typeface="+mj-lt"/>
              </a:rPr>
              <a:t>Kaimhill School, we are a diverse and inclusive community of learners who strive to do our best for ourselves and others. With a positive attitude, we develop confident, creative leaders of tomorrow. We grow from our mistakes and step out of our comfort zones to reach our full </a:t>
            </a:r>
            <a:r>
              <a:rPr lang="en-GB" sz="1400" i="1" dirty="0" smtClean="0">
                <a:latin typeface="+mj-lt"/>
              </a:rPr>
              <a:t>potential.”</a:t>
            </a:r>
            <a:endParaRPr lang="en-GB" sz="1400" i="1" dirty="0">
              <a:latin typeface="+mj-lt"/>
            </a:endParaRPr>
          </a:p>
        </p:txBody>
      </p:sp>
    </p:spTree>
    <p:extLst>
      <p:ext uri="{BB962C8B-B14F-4D97-AF65-F5344CB8AC3E}">
        <p14:creationId xmlns:p14="http://schemas.microsoft.com/office/powerpoint/2010/main" val="12257799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1800" b="1" i="1" dirty="0" smtClean="0"/>
              <a:t>Our Aims</a:t>
            </a:r>
            <a:r>
              <a:rPr lang="en-GB" sz="1400" b="1" i="1" dirty="0" smtClean="0"/>
              <a:t/>
            </a:r>
            <a:br>
              <a:rPr lang="en-GB" sz="1400" b="1" i="1" dirty="0" smtClean="0"/>
            </a:br>
            <a:r>
              <a:rPr lang="en-GB" sz="1400" b="1" i="1" dirty="0" smtClean="0"/>
              <a:t>To be inclusive	To care for ourselves, others and our world		 To enjoy learning</a:t>
            </a:r>
            <a:br>
              <a:rPr lang="en-GB" sz="1400" b="1" i="1" dirty="0" smtClean="0"/>
            </a:br>
            <a:r>
              <a:rPr lang="en-GB" sz="1400" b="1" i="1" dirty="0" smtClean="0"/>
              <a:t/>
            </a:r>
            <a:br>
              <a:rPr lang="en-GB" sz="1400" b="1" i="1" dirty="0" smtClean="0"/>
            </a:br>
            <a:r>
              <a:rPr lang="en-GB" sz="1400" b="1" i="1" dirty="0" smtClean="0"/>
              <a:t>To be respectful	                          	To be the best  we can be</a:t>
            </a:r>
            <a:endParaRPr lang="en-GB" sz="1400" b="1" i="1" dirty="0"/>
          </a:p>
        </p:txBody>
      </p:sp>
      <p:sp>
        <p:nvSpPr>
          <p:cNvPr id="3" name="Content Placeholder 2"/>
          <p:cNvSpPr>
            <a:spLocks noGrp="1"/>
          </p:cNvSpPr>
          <p:nvPr>
            <p:ph idx="1"/>
          </p:nvPr>
        </p:nvSpPr>
        <p:spPr>
          <a:xfrm>
            <a:off x="0" y="1600200"/>
            <a:ext cx="9144000" cy="4525963"/>
          </a:xfrm>
        </p:spPr>
        <p:txBody>
          <a:bodyPr/>
          <a:lstStyle/>
          <a:p>
            <a:pPr marL="0" lvl="0" indent="0">
              <a:buNone/>
            </a:pPr>
            <a:r>
              <a:rPr lang="en-GB" sz="1400" b="1" u="sng" dirty="0">
                <a:solidFill>
                  <a:srgbClr val="000000"/>
                </a:solidFill>
                <a:ea typeface="Calibri"/>
              </a:rPr>
              <a:t>National Improvement Framework</a:t>
            </a:r>
            <a:r>
              <a:rPr lang="en-GB" sz="1400" b="1" u="sng" dirty="0" smtClean="0">
                <a:solidFill>
                  <a:prstClr val="black"/>
                </a:solidFill>
              </a:rPr>
              <a:t> </a:t>
            </a:r>
            <a:r>
              <a:rPr lang="en-GB" sz="1400" b="1" u="sng" dirty="0">
                <a:solidFill>
                  <a:prstClr val="black"/>
                </a:solidFill>
              </a:rPr>
              <a:t>Priority 3:  Improvement in children and young people’s health and wellbeing</a:t>
            </a:r>
          </a:p>
          <a:p>
            <a:pPr lvl="0">
              <a:buFont typeface="Wingdings" panose="05000000000000000000" pitchFamily="2" charset="2"/>
              <a:buChar char="ü"/>
            </a:pPr>
            <a:r>
              <a:rPr lang="en-GB" sz="1400" dirty="0" smtClean="0">
                <a:solidFill>
                  <a:prstClr val="black"/>
                </a:solidFill>
              </a:rPr>
              <a:t> By </a:t>
            </a:r>
            <a:r>
              <a:rPr lang="en-GB" sz="1400" dirty="0">
                <a:solidFill>
                  <a:prstClr val="black"/>
                </a:solidFill>
              </a:rPr>
              <a:t>June 2019 all staff will have raised awareness and understanding of the impact of Adverse Childhood Experiences and </a:t>
            </a:r>
            <a:r>
              <a:rPr lang="en-GB" sz="1400" dirty="0" smtClean="0">
                <a:solidFill>
                  <a:prstClr val="black"/>
                </a:solidFill>
              </a:rPr>
              <a:t>knowledgeably engage </a:t>
            </a:r>
            <a:r>
              <a:rPr lang="en-GB" sz="1400" dirty="0">
                <a:solidFill>
                  <a:prstClr val="black"/>
                </a:solidFill>
              </a:rPr>
              <a:t>in Trauma Informed Practice.</a:t>
            </a:r>
          </a:p>
          <a:p>
            <a:pPr lvl="0">
              <a:buFont typeface="Wingdings" panose="05000000000000000000" pitchFamily="2" charset="2"/>
              <a:buChar char="ü"/>
            </a:pPr>
            <a:r>
              <a:rPr lang="en-GB" sz="1400" dirty="0" smtClean="0">
                <a:solidFill>
                  <a:prstClr val="black"/>
                </a:solidFill>
              </a:rPr>
              <a:t> By </a:t>
            </a:r>
            <a:r>
              <a:rPr lang="en-GB" sz="1400" dirty="0">
                <a:solidFill>
                  <a:prstClr val="black"/>
                </a:solidFill>
              </a:rPr>
              <a:t>June 2019 all staff will have increased ability to respond to and mitigate against the impact of ACEs. </a:t>
            </a:r>
          </a:p>
          <a:p>
            <a:pPr lvl="0">
              <a:buFont typeface="Wingdings" panose="05000000000000000000" pitchFamily="2" charset="2"/>
              <a:buChar char="ü"/>
            </a:pPr>
            <a:r>
              <a:rPr lang="en-GB" sz="1400" dirty="0" smtClean="0">
                <a:solidFill>
                  <a:prstClr val="black"/>
                </a:solidFill>
              </a:rPr>
              <a:t> Targeted </a:t>
            </a:r>
            <a:r>
              <a:rPr lang="en-GB" sz="1400" dirty="0">
                <a:solidFill>
                  <a:prstClr val="black"/>
                </a:solidFill>
              </a:rPr>
              <a:t>pupils are engaging with the AFC Community Coach and increasingly able to talk positively about their school experiences. Scaling techniques used by AFC worker, including Leuven Scale, evidence improvements in Attainment; Attendance; Inclusion / Exclusion; Engagement; Participation as relevant by June 2019. </a:t>
            </a:r>
          </a:p>
          <a:p>
            <a:pPr lvl="0">
              <a:buFont typeface="Wingdings" panose="05000000000000000000" pitchFamily="2" charset="2"/>
              <a:buChar char="ü"/>
            </a:pPr>
            <a:r>
              <a:rPr lang="en-GB" sz="1400" dirty="0" smtClean="0">
                <a:solidFill>
                  <a:prstClr val="black"/>
                </a:solidFill>
              </a:rPr>
              <a:t> 100</a:t>
            </a:r>
            <a:r>
              <a:rPr lang="en-GB" sz="1400" dirty="0">
                <a:solidFill>
                  <a:prstClr val="black"/>
                </a:solidFill>
              </a:rPr>
              <a:t>% of targeted group will demonstrate improved personal and social skills by June 2019. </a:t>
            </a:r>
            <a:endParaRPr lang="en-GB" sz="1400" dirty="0" smtClean="0">
              <a:solidFill>
                <a:prstClr val="black"/>
              </a:solidFill>
            </a:endParaRPr>
          </a:p>
          <a:p>
            <a:pPr marL="0" lvl="0" indent="0">
              <a:buNone/>
            </a:pPr>
            <a:r>
              <a:rPr lang="en-GB" sz="1400" b="1" dirty="0" smtClean="0">
                <a:solidFill>
                  <a:srgbClr val="FF0000"/>
                </a:solidFill>
                <a:ea typeface="Calibri"/>
                <a:cs typeface="LIAFD P+ Clan"/>
              </a:rPr>
              <a:t> AFFCT	TRAUMA INFORMED PRACTICE	PARENTAL ENGAGEMEN	T</a:t>
            </a:r>
            <a:r>
              <a:rPr lang="en-GB" sz="1400" b="1" dirty="0">
                <a:solidFill>
                  <a:srgbClr val="FF0000"/>
                </a:solidFill>
                <a:ea typeface="Calibri"/>
                <a:cs typeface="LIAFD P+ Clan"/>
              </a:rPr>
              <a:t> </a:t>
            </a:r>
            <a:r>
              <a:rPr lang="en-GB" sz="1400" b="1" dirty="0" smtClean="0">
                <a:solidFill>
                  <a:srgbClr val="FF0000"/>
                </a:solidFill>
                <a:ea typeface="Calibri"/>
                <a:cs typeface="LIAFD P+ Clan"/>
              </a:rPr>
              <a:t>        ADVERSE CHILDHOOD EXPERIENCES	</a:t>
            </a:r>
            <a:endParaRPr lang="en-GB" sz="1400" b="1" dirty="0">
              <a:solidFill>
                <a:prstClr val="black"/>
              </a:solidFill>
            </a:endParaRPr>
          </a:p>
          <a:p>
            <a:pPr marL="0" lvl="0" indent="0">
              <a:buNone/>
            </a:pPr>
            <a:r>
              <a:rPr lang="en-GB" sz="1400" b="1" u="sng" dirty="0">
                <a:solidFill>
                  <a:srgbClr val="000000"/>
                </a:solidFill>
                <a:ea typeface="Calibri"/>
              </a:rPr>
              <a:t>National Improvement Framework</a:t>
            </a:r>
            <a:r>
              <a:rPr lang="en-GB" sz="1400" b="1" u="sng" dirty="0" smtClean="0">
                <a:solidFill>
                  <a:prstClr val="black"/>
                </a:solidFill>
              </a:rPr>
              <a:t> </a:t>
            </a:r>
            <a:r>
              <a:rPr lang="en-GB" sz="1400" b="1" u="sng" dirty="0">
                <a:solidFill>
                  <a:prstClr val="black"/>
                </a:solidFill>
              </a:rPr>
              <a:t>Priority 4</a:t>
            </a:r>
            <a:r>
              <a:rPr lang="en-GB" sz="1400" b="1" u="sng" dirty="0" smtClean="0">
                <a:solidFill>
                  <a:prstClr val="black"/>
                </a:solidFill>
              </a:rPr>
              <a:t>: Improvement </a:t>
            </a:r>
            <a:r>
              <a:rPr lang="en-GB" sz="1400" b="1" u="sng" dirty="0">
                <a:solidFill>
                  <a:prstClr val="black"/>
                </a:solidFill>
              </a:rPr>
              <a:t>in employability skills and sustained, positive school-leaver destinations for all young people</a:t>
            </a:r>
          </a:p>
          <a:p>
            <a:pPr lvl="0">
              <a:buFont typeface="Wingdings" panose="05000000000000000000" pitchFamily="2" charset="2"/>
              <a:buChar char="ü"/>
            </a:pPr>
            <a:r>
              <a:rPr lang="en-GB" sz="1400" dirty="0" smtClean="0">
                <a:solidFill>
                  <a:prstClr val="black"/>
                </a:solidFill>
              </a:rPr>
              <a:t> All </a:t>
            </a:r>
            <a:r>
              <a:rPr lang="en-GB" sz="1400" dirty="0">
                <a:solidFill>
                  <a:prstClr val="black"/>
                </a:solidFill>
              </a:rPr>
              <a:t>staff have increased confidence in planning and delivering the curriculum for children with links to the world of work by June </a:t>
            </a:r>
            <a:r>
              <a:rPr lang="en-GB" sz="1400" dirty="0" smtClean="0">
                <a:solidFill>
                  <a:prstClr val="black"/>
                </a:solidFill>
              </a:rPr>
              <a:t>2019.</a:t>
            </a:r>
          </a:p>
          <a:p>
            <a:pPr lvl="0">
              <a:buFont typeface="Wingdings" panose="05000000000000000000" pitchFamily="2" charset="2"/>
              <a:buChar char="ü"/>
            </a:pPr>
            <a:r>
              <a:rPr lang="en-GB" sz="1400" dirty="0" smtClean="0">
                <a:solidFill>
                  <a:prstClr val="black"/>
                </a:solidFill>
              </a:rPr>
              <a:t>All </a:t>
            </a:r>
            <a:r>
              <a:rPr lang="en-GB" sz="1400" dirty="0">
                <a:solidFill>
                  <a:prstClr val="black"/>
                </a:solidFill>
              </a:rPr>
              <a:t>nursery and school children will benefit from improved opportunities to fully access their curricular entitlements which </a:t>
            </a:r>
            <a:r>
              <a:rPr lang="en-GB" sz="1400">
                <a:solidFill>
                  <a:prstClr val="black"/>
                </a:solidFill>
              </a:rPr>
              <a:t>reflect </a:t>
            </a:r>
            <a:r>
              <a:rPr lang="en-GB" sz="1400" smtClean="0">
                <a:solidFill>
                  <a:prstClr val="black"/>
                </a:solidFill>
              </a:rPr>
              <a:t>Principles </a:t>
            </a:r>
            <a:r>
              <a:rPr lang="en-GB" sz="1400" dirty="0">
                <a:solidFill>
                  <a:prstClr val="black"/>
                </a:solidFill>
              </a:rPr>
              <a:t>of Curriculum Design, the 4 contexts for learning and the 4 capacities, by June 2019</a:t>
            </a:r>
            <a:r>
              <a:rPr lang="en-GB" sz="1400" dirty="0" smtClean="0">
                <a:solidFill>
                  <a:prstClr val="black"/>
                </a:solidFill>
              </a:rPr>
              <a:t>.</a:t>
            </a:r>
          </a:p>
          <a:p>
            <a:pPr marL="0" lvl="0" indent="0">
              <a:buNone/>
            </a:pPr>
            <a:r>
              <a:rPr lang="en-GB" sz="1400" b="1" dirty="0" smtClean="0">
                <a:solidFill>
                  <a:srgbClr val="FF0000"/>
                </a:solidFill>
                <a:ea typeface="Calibri"/>
                <a:cs typeface="LIAFD P+ Clan"/>
              </a:rPr>
              <a:t>	PUPIL-LED LEARNING	     PROGRESSIONS	CURRICULUM  DESIGN &amp; RATIONALE	            HWB</a:t>
            </a:r>
            <a:endParaRPr lang="en-GB" sz="1400" dirty="0">
              <a:solidFill>
                <a:prstClr val="black"/>
              </a:solidFill>
            </a:endParaRPr>
          </a:p>
          <a:p>
            <a:endParaRPr lang="en-GB" dirty="0"/>
          </a:p>
        </p:txBody>
      </p:sp>
      <p:sp>
        <p:nvSpPr>
          <p:cNvPr id="4" name="TextBox 3"/>
          <p:cNvSpPr txBox="1"/>
          <p:nvPr/>
        </p:nvSpPr>
        <p:spPr>
          <a:xfrm>
            <a:off x="420678" y="6302374"/>
            <a:ext cx="8496944" cy="461665"/>
          </a:xfrm>
          <a:prstGeom prst="rect">
            <a:avLst/>
          </a:prstGeom>
          <a:noFill/>
        </p:spPr>
        <p:txBody>
          <a:bodyPr wrap="square" rtlCol="0">
            <a:spAutoFit/>
          </a:bodyPr>
          <a:lstStyle/>
          <a:p>
            <a:pPr algn="ctr"/>
            <a:r>
              <a:rPr lang="en-GB" sz="1200" b="1" dirty="0" smtClean="0"/>
              <a:t>If you have any questions please contact the school by email on </a:t>
            </a:r>
            <a:r>
              <a:rPr lang="en-GB" sz="1200" b="1" dirty="0" smtClean="0">
                <a:hlinkClick r:id="rId2"/>
              </a:rPr>
              <a:t>kaimhill@aberdeencity.gov.uk</a:t>
            </a:r>
            <a:r>
              <a:rPr lang="en-GB" sz="1200" b="1" dirty="0"/>
              <a:t> </a:t>
            </a:r>
            <a:r>
              <a:rPr lang="en-GB" sz="1200" b="1" dirty="0" smtClean="0"/>
              <a:t>or telephone</a:t>
            </a:r>
            <a:r>
              <a:rPr lang="en-GB" sz="1200" b="1" dirty="0"/>
              <a:t> </a:t>
            </a:r>
            <a:r>
              <a:rPr lang="en-GB" sz="1200" b="1" dirty="0" smtClean="0"/>
              <a:t>01224 498150</a:t>
            </a:r>
          </a:p>
          <a:p>
            <a:pPr algn="ctr"/>
            <a:r>
              <a:rPr lang="en-GB" sz="1200" b="1" dirty="0" smtClean="0"/>
              <a:t>Follow us on twitter at @</a:t>
            </a:r>
            <a:r>
              <a:rPr lang="en-GB" sz="1200" b="1" dirty="0" err="1" smtClean="0"/>
              <a:t>KaimhillSch</a:t>
            </a:r>
            <a:endParaRPr lang="en-GB" sz="1200" b="1" dirty="0"/>
          </a:p>
        </p:txBody>
      </p:sp>
    </p:spTree>
    <p:extLst>
      <p:ext uri="{BB962C8B-B14F-4D97-AF65-F5344CB8AC3E}">
        <p14:creationId xmlns:p14="http://schemas.microsoft.com/office/powerpoint/2010/main" val="31000227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483</TotalTime>
  <Words>377</Words>
  <Application>Microsoft Office PowerPoint</Application>
  <PresentationFormat>On-screen Show (4:3)</PresentationFormat>
  <Paragraphs>36</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  </vt:lpstr>
      <vt:lpstr>Our Aims To be inclusive To care for ourselves, others and our world   To enjoy learning  To be respectful                            To be the best  we can be</vt:lpstr>
    </vt:vector>
  </TitlesOfParts>
  <Company>Aberdeen City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Pupil Equity Funding at Kaimhill School</dc:title>
  <dc:creator>Susie Webster</dc:creator>
  <cp:lastModifiedBy>Susie Webster</cp:lastModifiedBy>
  <cp:revision>45</cp:revision>
  <cp:lastPrinted>2018-08-28T13:42:45Z</cp:lastPrinted>
  <dcterms:created xsi:type="dcterms:W3CDTF">2018-08-27T14:42:46Z</dcterms:created>
  <dcterms:modified xsi:type="dcterms:W3CDTF">2018-09-04T17:45:21Z</dcterms:modified>
</cp:coreProperties>
</file>